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316" r:id="rId5"/>
    <p:sldId id="404" r:id="rId6"/>
    <p:sldId id="422" r:id="rId7"/>
    <p:sldId id="408" r:id="rId8"/>
    <p:sldId id="407" r:id="rId9"/>
    <p:sldId id="410" r:id="rId10"/>
    <p:sldId id="411" r:id="rId11"/>
    <p:sldId id="412" r:id="rId12"/>
    <p:sldId id="405" r:id="rId13"/>
    <p:sldId id="414" r:id="rId14"/>
    <p:sldId id="415" r:id="rId15"/>
    <p:sldId id="416" r:id="rId16"/>
    <p:sldId id="417" r:id="rId17"/>
    <p:sldId id="418" r:id="rId18"/>
    <p:sldId id="420" r:id="rId19"/>
    <p:sldId id="419" r:id="rId20"/>
    <p:sldId id="409" r:id="rId21"/>
    <p:sldId id="413" r:id="rId22"/>
    <p:sldId id="421" r:id="rId23"/>
    <p:sldId id="406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4" r:id="rId32"/>
    <p:sldId id="435" r:id="rId33"/>
    <p:sldId id="432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61" r:id="rId46"/>
    <p:sldId id="453" r:id="rId47"/>
    <p:sldId id="447" r:id="rId48"/>
    <p:sldId id="448" r:id="rId49"/>
    <p:sldId id="449" r:id="rId50"/>
    <p:sldId id="450" r:id="rId51"/>
    <p:sldId id="451" r:id="rId52"/>
    <p:sldId id="452" r:id="rId53"/>
    <p:sldId id="433" r:id="rId54"/>
    <p:sldId id="455" r:id="rId55"/>
    <p:sldId id="430" r:id="rId56"/>
    <p:sldId id="431" r:id="rId57"/>
    <p:sldId id="454" r:id="rId58"/>
    <p:sldId id="456" r:id="rId59"/>
    <p:sldId id="457" r:id="rId60"/>
    <p:sldId id="458" r:id="rId61"/>
    <p:sldId id="459" r:id="rId62"/>
    <p:sldId id="460" r:id="rId63"/>
    <p:sldId id="462" r:id="rId64"/>
    <p:sldId id="464" r:id="rId65"/>
    <p:sldId id="463" r:id="rId66"/>
    <p:sldId id="465" r:id="rId67"/>
    <p:sldId id="339" r:id="rId68"/>
    <p:sldId id="364" r:id="rId69"/>
  </p:sldIdLst>
  <p:sldSz cx="9144000" cy="6858000" type="screen4x3"/>
  <p:notesSz cx="6858000" cy="9144000"/>
  <p:custDataLst>
    <p:tags r:id="rId7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89" d="100"/>
          <a:sy n="89" d="100"/>
        </p:scale>
        <p:origin x="1310" y="31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2018-09-17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spring.io/release/org/springframework/boot/spring-boot-cli/2.0.4.RELEASE/spring-boot-cli-2.0.4.RELEASE-bin.tar.gz" TargetMode="External"/><Relationship Id="rId2" Type="http://schemas.openxmlformats.org/officeDocument/2006/relationships/hyperlink" Target="https://repo.spring.io/release/org/springframework/boot/spring-boot-cli/2.0.4.RELEASE/spring-boot-cli-2.0.4.RELEASE-bin.zi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li.run.pivotal.io/stable?release=windows64&amp;source=github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center.heroku.com/articles/deploying-executable-jar-files#using-the-heroku-deploy-cli-plugi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Delivery Fundamentals 2.0 B:</a:t>
            </a:r>
            <a:br>
              <a:rPr lang="en-US" dirty="0" smtClean="0"/>
            </a:b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Auto Configure</a:t>
            </a:r>
          </a:p>
          <a:p>
            <a:r>
              <a:rPr lang="en-US" dirty="0"/>
              <a:t>Module to auto configure a wide range of Spring projects.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detect availability of certain frameworks (Spring Batch, Spring Data JPA, Hibernate, JDBC).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detected it will try to auto configure that framework with some sensible defaults, which in general can be overridden by configuration in an </a:t>
            </a:r>
            <a:r>
              <a:rPr lang="en-US" dirty="0" err="1"/>
              <a:t>application.properties</a:t>
            </a:r>
            <a:r>
              <a:rPr lang="en-US" dirty="0"/>
              <a:t>/</a:t>
            </a:r>
            <a:r>
              <a:rPr lang="en-US" dirty="0" err="1"/>
              <a:t>yml</a:t>
            </a:r>
            <a:r>
              <a:rPr lang="en-US" dirty="0"/>
              <a:t> file.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1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Core</a:t>
            </a:r>
          </a:p>
          <a:p>
            <a:r>
              <a:rPr lang="en-US" dirty="0"/>
              <a:t>The base for other modules, but it also provides some functionality that can be used on its own, </a:t>
            </a:r>
            <a:r>
              <a:rPr lang="en-US" dirty="0" err="1"/>
              <a:t>eg</a:t>
            </a:r>
            <a:r>
              <a:rPr lang="en-US" dirty="0"/>
              <a:t>. using command line arguments and YAML files as Spring Environment property sources and automatically binding environment properties to Spring bean properties (with validation).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3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666875"/>
          </a:xfrm>
        </p:spPr>
        <p:txBody>
          <a:bodyPr/>
          <a:lstStyle/>
          <a:p>
            <a:r>
              <a:rPr lang="en-US" dirty="0"/>
              <a:t>Spring Boot CLI</a:t>
            </a:r>
          </a:p>
          <a:p>
            <a:r>
              <a:rPr lang="en-US" dirty="0"/>
              <a:t>A command line interface, based on ruby, to start/stop spring boot created applications.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  <p:pic>
        <p:nvPicPr>
          <p:cNvPr id="3074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459" y="2819400"/>
            <a:ext cx="46386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Actuator</a:t>
            </a:r>
          </a:p>
          <a:p>
            <a:r>
              <a:rPr lang="en-US" dirty="0"/>
              <a:t>This project, when added, will enable certain enterprise features (Security, Metrics, Default Error pages) to your application.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the auto configure module it uses auto detection to detect certain frameworks/features of your application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an example, you can see all the REST Services defined in a web application using Actuator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21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Starters</a:t>
            </a:r>
          </a:p>
          <a:p>
            <a:r>
              <a:rPr lang="en-US" dirty="0"/>
              <a:t>Different quick start projects to include as a dependency in your maven or </a:t>
            </a:r>
            <a:r>
              <a:rPr lang="en-US" dirty="0" err="1"/>
              <a:t>gradle</a:t>
            </a:r>
            <a:r>
              <a:rPr lang="en-US" dirty="0"/>
              <a:t> build file.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have the needed dependencies for that type of application. Currently there are many starter projects </a:t>
            </a:r>
            <a:r>
              <a:rPr lang="en-US" dirty="0" smtClean="0"/>
              <a:t>and </a:t>
            </a:r>
            <a:r>
              <a:rPr lang="en-US" dirty="0"/>
              <a:t>many more are expected to be added.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3714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Spring Boot </a:t>
            </a:r>
            <a:r>
              <a:rPr lang="en-US" dirty="0" smtClean="0"/>
              <a:t>Starters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  <p:pic>
        <p:nvPicPr>
          <p:cNvPr id="4098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489585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Tools</a:t>
            </a:r>
          </a:p>
          <a:p>
            <a:r>
              <a:rPr lang="en-US" dirty="0"/>
              <a:t>The Maven and </a:t>
            </a:r>
            <a:r>
              <a:rPr lang="en-US" dirty="0" err="1"/>
              <a:t>Gradle</a:t>
            </a:r>
            <a:r>
              <a:rPr lang="en-US" dirty="0"/>
              <a:t> build tool as well as the custom Spring Boot Loader (used in the single executable jar/war) is included in this project.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7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Requirements:</a:t>
            </a:r>
          </a:p>
          <a:p>
            <a:pPr marL="0" indent="0">
              <a:buNone/>
            </a:pPr>
            <a:r>
              <a:rPr lang="en-IN" dirty="0"/>
              <a:t>• Java (&gt;=1.6) + (for Java projects)</a:t>
            </a:r>
          </a:p>
          <a:p>
            <a:pPr marL="0" indent="0">
              <a:buNone/>
            </a:pPr>
            <a:r>
              <a:rPr lang="en-US" dirty="0"/>
              <a:t>• Maven 3.2+ or </a:t>
            </a:r>
            <a:r>
              <a:rPr lang="en-US" dirty="0" err="1"/>
              <a:t>Gradle</a:t>
            </a:r>
            <a:r>
              <a:rPr lang="en-US" dirty="0"/>
              <a:t> 1.12+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Spring Tool Suite has some nice features for Java projects</a:t>
            </a:r>
          </a:p>
          <a:p>
            <a:pPr marL="0" indent="0">
              <a:buNone/>
            </a:pPr>
            <a:r>
              <a:rPr lang="en-IN" dirty="0"/>
              <a:t>! </a:t>
            </a:r>
            <a:r>
              <a:rPr lang="en-IN" b="1" dirty="0"/>
              <a:t>Download: https://start.spring.io/spring.zip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Unzip the distro (approx. 10MB), and find bin/ directory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(You can also install Spring Boot CLI with </a:t>
            </a:r>
            <a:r>
              <a:rPr lang="en-US" b="1" dirty="0" err="1"/>
              <a:t>gvm</a:t>
            </a:r>
            <a:r>
              <a:rPr lang="en-US" b="1" dirty="0"/>
              <a:t>, brew or </a:t>
            </a:r>
            <a:r>
              <a:rPr lang="en-US" b="1" dirty="0" err="1"/>
              <a:t>MacPorts</a:t>
            </a:r>
            <a:r>
              <a:rPr lang="en-US" b="1" dirty="0"/>
              <a:t>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Installation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Servlet Containers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599782"/>
              </p:ext>
            </p:extLst>
          </p:nvPr>
        </p:nvGraphicFramePr>
        <p:xfrm>
          <a:off x="457200" y="1676400"/>
          <a:ext cx="8228012" cy="4191000"/>
        </p:xfrm>
        <a:graphic>
          <a:graphicData uri="http://schemas.openxmlformats.org/drawingml/2006/table">
            <a:tbl>
              <a:tblPr/>
              <a:tblGrid>
                <a:gridCol w="4114006"/>
                <a:gridCol w="4114006"/>
              </a:tblGrid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Name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b="1">
                          <a:effectLst/>
                        </a:rPr>
                        <a:t>Servlet Version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Tomcat 8.5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Jetty 9.4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Undertow 1.4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7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use Spring Boot</a:t>
            </a:r>
            <a:endParaRPr lang="en-IN" dirty="0"/>
          </a:p>
        </p:txBody>
      </p:sp>
      <p:pic>
        <p:nvPicPr>
          <p:cNvPr id="8194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80" y="1219200"/>
            <a:ext cx="4600575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r>
              <a:rPr lang="en-US" dirty="0" smtClean="0"/>
              <a:t>Provide </a:t>
            </a:r>
            <a:r>
              <a:rPr lang="en-US" dirty="0"/>
              <a:t>a radically faster and widely accessible getting </a:t>
            </a:r>
            <a:r>
              <a:rPr lang="en-US" dirty="0" smtClean="0"/>
              <a:t>started experience</a:t>
            </a:r>
            <a:endParaRPr lang="en-US" dirty="0"/>
          </a:p>
          <a:p>
            <a:r>
              <a:rPr lang="en-US" dirty="0" smtClean="0"/>
              <a:t>Be </a:t>
            </a:r>
            <a:r>
              <a:rPr lang="en-US" dirty="0"/>
              <a:t>opinionated out of the box, but get out of the way quickly </a:t>
            </a:r>
            <a:r>
              <a:rPr lang="en-US" dirty="0" smtClean="0"/>
              <a:t>as requirements </a:t>
            </a:r>
            <a:r>
              <a:rPr lang="en-US" dirty="0"/>
              <a:t>start to diverge from the defaults</a:t>
            </a:r>
          </a:p>
          <a:p>
            <a:r>
              <a:rPr lang="en-US" dirty="0" smtClean="0"/>
              <a:t>Provide </a:t>
            </a:r>
            <a:r>
              <a:rPr lang="en-US" dirty="0"/>
              <a:t>a range of non-functional features that are common </a:t>
            </a:r>
            <a:r>
              <a:rPr lang="en-US" dirty="0" smtClean="0"/>
              <a:t>to large classes </a:t>
            </a:r>
            <a:r>
              <a:rPr lang="en-US" dirty="0"/>
              <a:t>of projects (e.g. embedded servers, security, metrics, </a:t>
            </a:r>
            <a:r>
              <a:rPr lang="en-US" dirty="0" smtClean="0"/>
              <a:t>health checks</a:t>
            </a:r>
            <a:r>
              <a:rPr lang="en-US" dirty="0"/>
              <a:t>, externalized configuration)</a:t>
            </a:r>
          </a:p>
          <a:p>
            <a:r>
              <a:rPr lang="en-US" dirty="0" smtClean="0"/>
              <a:t> </a:t>
            </a:r>
            <a:r>
              <a:rPr lang="en-US" dirty="0"/>
              <a:t>Absolutely no code generation and no requirement for </a:t>
            </a:r>
            <a:r>
              <a:rPr lang="en-US" dirty="0" smtClean="0"/>
              <a:t>XML configuration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90" y="-7433"/>
            <a:ext cx="2451000" cy="19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Vmware</a:t>
            </a:r>
            <a:r>
              <a:rPr lang="en-US" b="1" dirty="0"/>
              <a:t> and EMC spin out</a:t>
            </a:r>
          </a:p>
          <a:p>
            <a:pPr marL="225425" lvl="1" indent="0">
              <a:buNone/>
            </a:pPr>
            <a:r>
              <a:rPr lang="en-IN" dirty="0"/>
              <a:t>• </a:t>
            </a:r>
            <a:r>
              <a:rPr lang="en-IN" dirty="0" err="1"/>
              <a:t>vFabric</a:t>
            </a:r>
            <a:r>
              <a:rPr lang="en-IN" dirty="0"/>
              <a:t> from </a:t>
            </a:r>
            <a:r>
              <a:rPr lang="en-IN" dirty="0" err="1"/>
              <a:t>vmware</a:t>
            </a:r>
            <a:endParaRPr lang="en-IN" dirty="0"/>
          </a:p>
          <a:p>
            <a:pPr marL="225425" lvl="1" indent="0">
              <a:buNone/>
            </a:pPr>
            <a:r>
              <a:rPr lang="en-US" dirty="0"/>
              <a:t>• </a:t>
            </a:r>
            <a:r>
              <a:rPr lang="en-US" dirty="0" err="1"/>
              <a:t>Greenplum</a:t>
            </a:r>
            <a:r>
              <a:rPr lang="en-US" dirty="0"/>
              <a:t> MPP DB and Hadoop from EMC</a:t>
            </a:r>
          </a:p>
          <a:p>
            <a:pPr marL="225425" lvl="1" indent="0">
              <a:buNone/>
            </a:pPr>
            <a:r>
              <a:rPr lang="en-IN" dirty="0"/>
              <a:t>• Agile development acquisitions Pivotal Labs and </a:t>
            </a:r>
            <a:r>
              <a:rPr lang="en-IN" dirty="0" err="1"/>
              <a:t>Xtreme</a:t>
            </a:r>
            <a:r>
              <a:rPr lang="en-IN" dirty="0"/>
              <a:t> Labs</a:t>
            </a:r>
          </a:p>
          <a:p>
            <a:pPr marL="0" indent="0">
              <a:buNone/>
            </a:pPr>
            <a:r>
              <a:rPr lang="en-IN" b="1" dirty="0" smtClean="0"/>
              <a:t>Paul </a:t>
            </a:r>
            <a:r>
              <a:rPr lang="en-IN" b="1" dirty="0"/>
              <a:t>Maritz CEO</a:t>
            </a:r>
          </a:p>
          <a:p>
            <a:pPr marL="225425" lvl="1" indent="0">
              <a:buNone/>
            </a:pPr>
            <a:r>
              <a:rPr lang="en-IN" dirty="0"/>
              <a:t>• Former CEO </a:t>
            </a:r>
            <a:r>
              <a:rPr lang="en-IN" dirty="0" err="1"/>
              <a:t>vmware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US" b="1" dirty="0" smtClean="0"/>
              <a:t>Custodian of various OSS projects including Spring</a:t>
            </a:r>
          </a:p>
          <a:p>
            <a:pPr marL="225425" lvl="1" indent="0">
              <a:buNone/>
            </a:pPr>
            <a:r>
              <a:rPr lang="en-IN" dirty="0" smtClean="0"/>
              <a:t>• </a:t>
            </a:r>
            <a:r>
              <a:rPr lang="en-IN" dirty="0"/>
              <a:t>and </a:t>
            </a:r>
            <a:r>
              <a:rPr lang="en-IN" dirty="0" err="1"/>
              <a:t>RabbitMQ</a:t>
            </a:r>
            <a:r>
              <a:rPr lang="en-IN" dirty="0"/>
              <a:t>, </a:t>
            </a:r>
            <a:r>
              <a:rPr lang="en-IN" dirty="0" err="1"/>
              <a:t>Redis</a:t>
            </a:r>
            <a:r>
              <a:rPr lang="en-IN" dirty="0"/>
              <a:t>, </a:t>
            </a:r>
            <a:r>
              <a:rPr lang="en-IN" dirty="0" err="1"/>
              <a:t>CloudFondry</a:t>
            </a:r>
            <a:r>
              <a:rPr lang="en-IN" dirty="0"/>
              <a:t>, Groovy/Grails, …</a:t>
            </a:r>
          </a:p>
          <a:p>
            <a:pPr marL="0" indent="0">
              <a:buNone/>
            </a:pPr>
            <a:r>
              <a:rPr lang="en-US" b="1" dirty="0" smtClean="0"/>
              <a:t>Commercial </a:t>
            </a:r>
            <a:r>
              <a:rPr lang="en-US" b="1" dirty="0"/>
              <a:t>interests in Big/Fast Data, PaaS, Enterprise tooling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sz="2400" dirty="0">
                <a:solidFill>
                  <a:srgbClr val="000000"/>
                </a:solidFill>
              </a:rPr>
              <a:t>Spring is an enabling technology</a:t>
            </a:r>
            <a:endParaRPr lang="en-IN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Pivotal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33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Spring Boot CLI (Command Line Interface) is a command line tool that you can use to quickly prototype with Spring.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lets you run Groovy scripts, which means that you have a familiar Java-like syntax without so much boilerplate code.</a:t>
            </a:r>
          </a:p>
          <a:p>
            <a:r>
              <a:rPr lang="en-US" dirty="0"/>
              <a:t>You do not need to use the CLI to work with Spring Boot, but it is definitely the quickest way to get a Spring application off the ground.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Installing the Spring Boot CLI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60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You can download the Spring CLI distribution from the Spring software repository:</a:t>
            </a:r>
          </a:p>
          <a:p>
            <a:r>
              <a:rPr lang="en-US" dirty="0">
                <a:hlinkClick r:id="rId2"/>
              </a:rPr>
              <a:t>spring-boot-cli-2.0.4.RELEASE-bin.zip</a:t>
            </a:r>
            <a:endParaRPr lang="en-US" dirty="0"/>
          </a:p>
          <a:p>
            <a:r>
              <a:rPr lang="en-US" dirty="0">
                <a:hlinkClick r:id="rId3"/>
              </a:rPr>
              <a:t>spring-boot-cli-2.0.4.RELEASE-bin.tar.gz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3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87055" y="1381125"/>
            <a:ext cx="8381999" cy="1666875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set PATH=D:\</a:t>
            </a:r>
            <a:r>
              <a:rPr lang="en-IN" dirty="0" smtClean="0"/>
              <a:t>spring-boot-cli- 1.2.3.RELEASE\bin</a:t>
            </a:r>
            <a:r>
              <a:rPr lang="en-IN" dirty="0"/>
              <a:t>;%PATH</a:t>
            </a:r>
            <a:r>
              <a:rPr lang="en-IN" dirty="0" smtClean="0"/>
              <a:t>%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62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  <a:p>
            <a:r>
              <a:rPr lang="en-IN" dirty="0"/>
              <a:t>spring </a:t>
            </a:r>
            <a:r>
              <a:rPr lang="en-IN" dirty="0" smtClean="0"/>
              <a:t>–version </a:t>
            </a:r>
          </a:p>
          <a:p>
            <a:r>
              <a:rPr lang="en-IN" dirty="0" smtClean="0"/>
              <a:t>Spring --help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297054" y="302116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RestController</a:t>
            </a:r>
            <a:endParaRPr lang="en-IN" dirty="0"/>
          </a:p>
          <a:p>
            <a:r>
              <a:rPr lang="en-IN" dirty="0"/>
              <a:t>class HelloWorld {</a:t>
            </a:r>
          </a:p>
          <a:p>
            <a:r>
              <a:rPr lang="en-IN" dirty="0"/>
              <a:t>  @</a:t>
            </a:r>
            <a:r>
              <a:rPr lang="en-IN" dirty="0" err="1"/>
              <a:t>RequestMapping</a:t>
            </a:r>
            <a:r>
              <a:rPr lang="en-IN" dirty="0"/>
              <a:t>("/")</a:t>
            </a:r>
          </a:p>
          <a:p>
            <a:r>
              <a:rPr lang="en-IN" dirty="0"/>
              <a:t>  String hello() {</a:t>
            </a:r>
          </a:p>
          <a:p>
            <a:r>
              <a:rPr lang="en-IN" dirty="0"/>
              <a:t>    "Hello </a:t>
            </a:r>
            <a:r>
              <a:rPr lang="en-IN" dirty="0" err="1"/>
              <a:t>JournalDev</a:t>
            </a:r>
            <a:r>
              <a:rPr lang="en-IN" dirty="0"/>
              <a:t> World."</a:t>
            </a:r>
          </a:p>
          <a:p>
            <a:r>
              <a:rPr lang="en-IN" dirty="0"/>
              <a:t>  }</a:t>
            </a:r>
          </a:p>
          <a:p>
            <a:r>
              <a:rPr lang="en-IN" dirty="0" smtClean="0"/>
              <a:t>}</a:t>
            </a:r>
          </a:p>
          <a:p>
            <a:r>
              <a:rPr lang="en-US" dirty="0"/>
              <a:t>Name this file as </a:t>
            </a:r>
            <a:r>
              <a:rPr lang="en-US" dirty="0" err="1"/>
              <a:t>HelloWorld.groovy</a:t>
            </a:r>
            <a:r>
              <a:rPr lang="en-US" dirty="0"/>
              <a:t>. Here “.groovy” extension is mandatory.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5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67" t="8889" r="20833" b="17037"/>
          <a:stretch/>
        </p:blipFill>
        <p:spPr>
          <a:xfrm>
            <a:off x="654605" y="1600200"/>
            <a:ext cx="781812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3" t="12963" r="20833" b="15926"/>
          <a:stretch/>
        </p:blipFill>
        <p:spPr>
          <a:xfrm>
            <a:off x="304800" y="1524000"/>
            <a:ext cx="852328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For Production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3064"/>
            <a:ext cx="883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34343"/>
                </a:solidFill>
                <a:latin typeface="Arial-BoldMT"/>
              </a:rPr>
              <a:t>Maven plugin (using spring-boot-starter-parent):</a:t>
            </a:r>
          </a:p>
          <a:p>
            <a:r>
              <a:rPr lang="en-IN" sz="2400" dirty="0">
                <a:solidFill>
                  <a:srgbClr val="458C3A"/>
                </a:solidFill>
                <a:latin typeface="Wingdings-Regular"/>
              </a:rPr>
              <a:t>! </a:t>
            </a:r>
            <a:r>
              <a:rPr lang="en-IN" sz="2400" b="1" dirty="0" err="1">
                <a:solidFill>
                  <a:srgbClr val="434343"/>
                </a:solidFill>
                <a:latin typeface="Arial-BoldMT"/>
              </a:rPr>
              <a:t>Gradle</a:t>
            </a:r>
            <a:r>
              <a:rPr lang="en-IN" sz="2400" b="1" dirty="0">
                <a:solidFill>
                  <a:srgbClr val="434343"/>
                </a:solidFill>
                <a:latin typeface="Arial-BoldMT"/>
              </a:rPr>
              <a:t> plugin:</a:t>
            </a:r>
          </a:p>
          <a:p>
            <a:r>
              <a:rPr lang="en-IN" sz="2400" b="1" dirty="0" smtClean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plugin&gt;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groupId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  <a:r>
              <a:rPr lang="en-IN" sz="2400" dirty="0" err="1">
                <a:solidFill>
                  <a:srgbClr val="000000"/>
                </a:solidFill>
                <a:latin typeface="Courier"/>
              </a:rPr>
              <a:t>org.springframework.boot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groupId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artifactId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  <a:r>
              <a:rPr lang="en-IN" sz="2400" dirty="0">
                <a:solidFill>
                  <a:srgbClr val="000000"/>
                </a:solidFill>
                <a:latin typeface="Courier"/>
              </a:rPr>
              <a:t>spring-boot-maven-plugin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artifactId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&lt;/plugin&gt;</a:t>
            </a:r>
          </a:p>
          <a:p>
            <a:r>
              <a:rPr lang="en-IN" sz="2400" dirty="0">
                <a:solidFill>
                  <a:srgbClr val="434343"/>
                </a:solidFill>
                <a:latin typeface="CourierNewPSMT"/>
              </a:rPr>
              <a:t>$ </a:t>
            </a:r>
            <a:r>
              <a:rPr lang="en-IN" sz="2400" dirty="0" err="1">
                <a:solidFill>
                  <a:srgbClr val="434343"/>
                </a:solidFill>
                <a:latin typeface="CourierNewPSMT"/>
              </a:rPr>
              <a:t>mvn</a:t>
            </a:r>
            <a:r>
              <a:rPr lang="en-IN" sz="2400" dirty="0">
                <a:solidFill>
                  <a:srgbClr val="434343"/>
                </a:solidFill>
                <a:latin typeface="CourierNewPSMT"/>
              </a:rPr>
              <a:t> package</a:t>
            </a:r>
          </a:p>
          <a:p>
            <a:r>
              <a:rPr lang="en-IN" sz="2400" dirty="0">
                <a:solidFill>
                  <a:srgbClr val="000000"/>
                </a:solidFill>
                <a:latin typeface="Courier"/>
              </a:rPr>
              <a:t>apply </a:t>
            </a:r>
            <a:r>
              <a:rPr lang="en-IN" sz="2400" dirty="0">
                <a:solidFill>
                  <a:srgbClr val="B0AE00"/>
                </a:solidFill>
                <a:latin typeface="Courier"/>
              </a:rPr>
              <a:t>plugin: </a:t>
            </a:r>
            <a:r>
              <a:rPr lang="en-IN" sz="2400" dirty="0">
                <a:solidFill>
                  <a:srgbClr val="C9352B"/>
                </a:solidFill>
                <a:latin typeface="Courier"/>
              </a:rPr>
              <a:t>'spring-boot'</a:t>
            </a:r>
          </a:p>
          <a:p>
            <a:r>
              <a:rPr lang="en-IN" sz="2400" dirty="0">
                <a:solidFill>
                  <a:srgbClr val="434343"/>
                </a:solidFill>
                <a:latin typeface="CourierNewPSMT"/>
              </a:rPr>
              <a:t>$ </a:t>
            </a:r>
            <a:r>
              <a:rPr lang="en-IN" sz="2400" dirty="0" err="1">
                <a:solidFill>
                  <a:srgbClr val="434343"/>
                </a:solidFill>
                <a:latin typeface="CourierNewPSMT"/>
              </a:rPr>
              <a:t>gradle</a:t>
            </a:r>
            <a:r>
              <a:rPr lang="en-IN" sz="2400" dirty="0">
                <a:solidFill>
                  <a:srgbClr val="434343"/>
                </a:solidFill>
                <a:latin typeface="CourierNewPSMT"/>
              </a:rPr>
              <a:t> build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106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Packaging For </a:t>
            </a:r>
            <a:r>
              <a:rPr lang="en-IN" b="1" dirty="0" smtClean="0"/>
              <a:t>Production</a:t>
            </a:r>
          </a:p>
          <a:p>
            <a:r>
              <a:rPr lang="en-IN" dirty="0"/>
              <a:t>$ java -jar yourapp.jar</a:t>
            </a:r>
            <a:endParaRPr lang="en-IN" b="1" dirty="0"/>
          </a:p>
          <a:p>
            <a:r>
              <a:rPr lang="en-IN" dirty="0"/>
              <a:t>! </a:t>
            </a:r>
            <a:r>
              <a:rPr lang="en-IN" b="1" dirty="0"/>
              <a:t>Easy to understand structure</a:t>
            </a:r>
          </a:p>
          <a:p>
            <a:r>
              <a:rPr lang="en-US" dirty="0"/>
              <a:t>! </a:t>
            </a:r>
            <a:r>
              <a:rPr lang="en-US" b="1" dirty="0"/>
              <a:t>No unpacking or start scripts required</a:t>
            </a:r>
          </a:p>
          <a:p>
            <a:r>
              <a:rPr lang="en-IN" dirty="0"/>
              <a:t>! </a:t>
            </a:r>
            <a:r>
              <a:rPr lang="en-IN" b="1" dirty="0"/>
              <a:t>Typical REST app ~10Mb</a:t>
            </a:r>
          </a:p>
          <a:p>
            <a:r>
              <a:rPr lang="en-US" dirty="0"/>
              <a:t>! </a:t>
            </a:r>
            <a:r>
              <a:rPr lang="en-US" b="1" dirty="0"/>
              <a:t>Cloud Foundry friendly (works &amp; fast to upload)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6349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67" t="8519" r="10000" b="12963"/>
          <a:stretch/>
        </p:blipFill>
        <p:spPr>
          <a:xfrm>
            <a:off x="381000" y="533400"/>
            <a:ext cx="84883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64" b="5185"/>
          <a:stretch/>
        </p:blipFill>
        <p:spPr>
          <a:xfrm>
            <a:off x="-7434" y="9144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pPr fontAlgn="base"/>
            <a:r>
              <a:rPr lang="en-US" dirty="0"/>
              <a:t>To avoid defining more Annotation Configuration(It combined some existing Spring Framework Annotations to a simple and single Annotation)</a:t>
            </a:r>
          </a:p>
          <a:p>
            <a:pPr fontAlgn="base"/>
            <a:r>
              <a:rPr lang="en-US" dirty="0"/>
              <a:t>Spring Boot avoid writing lots of import statements</a:t>
            </a:r>
          </a:p>
          <a:p>
            <a:pPr fontAlgn="base"/>
            <a:r>
              <a:rPr lang="en-US" dirty="0"/>
              <a:t>To provide some defaults to quick start new projects within no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90" y="-7433"/>
            <a:ext cx="2451000" cy="19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0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provides support for logging and uses Commons Logging for all internal logging, but leaves the underlying log implementation open. </a:t>
            </a:r>
            <a:endParaRPr lang="en-US" dirty="0" smtClean="0"/>
          </a:p>
          <a:p>
            <a:r>
              <a:rPr lang="en-US" dirty="0" smtClean="0"/>
              <a:t>Default </a:t>
            </a:r>
            <a:r>
              <a:rPr lang="en-US" dirty="0"/>
              <a:t>configurations are provided for </a:t>
            </a:r>
            <a:r>
              <a:rPr lang="en-US" b="1" dirty="0"/>
              <a:t>Java </a:t>
            </a:r>
            <a:r>
              <a:rPr lang="en-US" b="1" dirty="0" err="1"/>
              <a:t>Util</a:t>
            </a:r>
            <a:r>
              <a:rPr lang="en-US" b="1" dirty="0"/>
              <a:t> Logging, Log4J2 and </a:t>
            </a:r>
            <a:r>
              <a:rPr lang="en-US" b="1" dirty="0" err="1"/>
              <a:t>Logback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case loggers are pre-configured to use console output with optional file output also available.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Logging Configuration in Spring Boot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6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Cloud Foundry is an open-source platform as a service (PaaS) that provides you with a choice of clouds, developer frameworks, and application services.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open source and it is governed by the Cloud Foundry Foundation.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original Cloud Foundry was developed by VMware and currently it is managed by Pivotal, a joint venture company by GE, EMC and VMware.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035" y="170122"/>
            <a:ext cx="8378165" cy="8966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How </a:t>
            </a:r>
            <a:r>
              <a:rPr lang="en-US" dirty="0"/>
              <a:t>to Deploy Spring Boot Application to Cloud Foundry Platform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0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Pivotal Cloud Foundry</a:t>
            </a:r>
          </a:p>
          <a:p>
            <a:r>
              <a:rPr lang="en-IN" dirty="0"/>
              <a:t>IBM </a:t>
            </a:r>
            <a:r>
              <a:rPr lang="en-IN" dirty="0" err="1"/>
              <a:t>Bluemix</a:t>
            </a:r>
            <a:endParaRPr lang="en-IN" dirty="0"/>
          </a:p>
          <a:p>
            <a:r>
              <a:rPr lang="en-IN" dirty="0"/>
              <a:t>HPE </a:t>
            </a:r>
            <a:r>
              <a:rPr lang="en-IN" dirty="0" err="1"/>
              <a:t>Helion</a:t>
            </a:r>
            <a:r>
              <a:rPr lang="en-IN" dirty="0"/>
              <a:t> </a:t>
            </a:r>
            <a:r>
              <a:rPr lang="en-IN" dirty="0" err="1"/>
              <a:t>Stackato</a:t>
            </a:r>
            <a:r>
              <a:rPr lang="en-IN" dirty="0"/>
              <a:t> 4.0</a:t>
            </a:r>
          </a:p>
          <a:p>
            <a:r>
              <a:rPr lang="en-IN" dirty="0"/>
              <a:t>Atos Canopy</a:t>
            </a:r>
          </a:p>
          <a:p>
            <a:r>
              <a:rPr lang="en-IN" dirty="0"/>
              <a:t>CenturyLink App Fog</a:t>
            </a:r>
          </a:p>
          <a:p>
            <a:r>
              <a:rPr lang="en-IN" dirty="0"/>
              <a:t>GE </a:t>
            </a:r>
            <a:r>
              <a:rPr lang="en-IN" dirty="0" err="1"/>
              <a:t>Predix</a:t>
            </a:r>
            <a:endParaRPr lang="en-IN" dirty="0"/>
          </a:p>
          <a:p>
            <a:r>
              <a:rPr lang="en-IN" dirty="0"/>
              <a:t>Huawei </a:t>
            </a:r>
            <a:r>
              <a:rPr lang="en-IN" dirty="0" err="1"/>
              <a:t>FusionStage</a:t>
            </a:r>
            <a:endParaRPr lang="en-IN" dirty="0"/>
          </a:p>
          <a:p>
            <a:r>
              <a:rPr lang="en-IN" dirty="0"/>
              <a:t>SAP Cloud Platform</a:t>
            </a:r>
          </a:p>
          <a:p>
            <a:r>
              <a:rPr lang="en-IN" dirty="0"/>
              <a:t>Swisscom Application Cloud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</a:t>
            </a:r>
            <a:r>
              <a:rPr lang="en-IN" dirty="0" err="1" smtClean="0"/>
              <a:t>Foundary</a:t>
            </a:r>
            <a:r>
              <a:rPr lang="en-IN" dirty="0" smtClean="0"/>
              <a:t> Providers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3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Download the </a:t>
            </a:r>
            <a:r>
              <a:rPr lang="en-US" dirty="0">
                <a:hlinkClick r:id="rId2"/>
              </a:rPr>
              <a:t>CF Windows installer</a:t>
            </a:r>
            <a:r>
              <a:rPr lang="en-US" dirty="0"/>
              <a:t>. It will prompt for the download. Save the zip file distribution.</a:t>
            </a:r>
          </a:p>
          <a:p>
            <a:r>
              <a:rPr lang="en-US" dirty="0"/>
              <a:t>Unpack the zip file to a suitable place in your workstation</a:t>
            </a:r>
            <a:r>
              <a:rPr lang="en-US" dirty="0" smtClean="0"/>
              <a:t>.</a:t>
            </a:r>
          </a:p>
          <a:p>
            <a:r>
              <a:rPr lang="en-US" dirty="0"/>
              <a:t>After successfully </a:t>
            </a:r>
            <a:r>
              <a:rPr lang="en-US" b="1" dirty="0"/>
              <a:t>unzip</a:t>
            </a:r>
            <a:r>
              <a:rPr lang="en-US" dirty="0"/>
              <a:t> operation, double </a:t>
            </a:r>
            <a:r>
              <a:rPr lang="en-US" dirty="0" err="1"/>
              <a:t>cick</a:t>
            </a:r>
            <a:r>
              <a:rPr lang="en-US" dirty="0"/>
              <a:t> on the </a:t>
            </a:r>
            <a:r>
              <a:rPr lang="en-US" dirty="0" err="1"/>
              <a:t>cf</a:t>
            </a:r>
            <a:r>
              <a:rPr lang="en-US" dirty="0"/>
              <a:t> CLI executable</a:t>
            </a:r>
            <a:r>
              <a:rPr lang="en-US" dirty="0" smtClean="0"/>
              <a:t>.</a:t>
            </a:r>
          </a:p>
          <a:p>
            <a:r>
              <a:rPr lang="en-US" dirty="0"/>
              <a:t>When prompted, click </a:t>
            </a:r>
            <a:r>
              <a:rPr lang="en-US" b="1" dirty="0"/>
              <a:t>Install</a:t>
            </a:r>
            <a:r>
              <a:rPr lang="en-US" dirty="0"/>
              <a:t>, then Close.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Foundry Installation for Windows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6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Verify the installation by opening a terminal window and type cf. If your installation was successful, the </a:t>
            </a:r>
            <a:r>
              <a:rPr lang="en-US" dirty="0" err="1"/>
              <a:t>cf</a:t>
            </a:r>
            <a:r>
              <a:rPr lang="en-US" dirty="0"/>
              <a:t> CLI help listing appears.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indicates that you are ready to go with any cloud foundry platform from your local workstation.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Foundry Installation for Windows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00" t="15926" r="17500" b="11482"/>
          <a:stretch/>
        </p:blipFill>
        <p:spPr>
          <a:xfrm>
            <a:off x="152400" y="914400"/>
            <a:ext cx="895738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55" b="10000"/>
          <a:stretch/>
        </p:blipFill>
        <p:spPr>
          <a:xfrm>
            <a:off x="0" y="6858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-33454" y="91440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logout from PWS Console using CLI</a:t>
            </a:r>
            <a:br>
              <a:rPr lang="en-US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Login to PWS – We will use </a:t>
            </a:r>
            <a:r>
              <a:rPr lang="en-US" dirty="0" err="1"/>
              <a:t>cf</a:t>
            </a:r>
            <a:r>
              <a:rPr lang="en-US" dirty="0"/>
              <a:t> login -a </a:t>
            </a:r>
            <a:r>
              <a:rPr lang="en-US" dirty="0" smtClean="0"/>
              <a:t>api.run.pivotal.io</a:t>
            </a:r>
          </a:p>
          <a:p>
            <a:r>
              <a:rPr lang="en-US" dirty="0"/>
              <a:t>Logout from PWS Console – We will use command </a:t>
            </a:r>
            <a:r>
              <a:rPr lang="en-US" dirty="0" err="1"/>
              <a:t>cf</a:t>
            </a:r>
            <a:r>
              <a:rPr lang="en-US" dirty="0"/>
              <a:t> logout to logout from the platform, once we have all the work done for that session.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963" b="11481"/>
          <a:stretch/>
        </p:blipFill>
        <p:spPr>
          <a:xfrm>
            <a:off x="76200" y="106680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64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18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481" b="10000"/>
          <a:stretch/>
        </p:blipFill>
        <p:spPr>
          <a:xfrm>
            <a:off x="0" y="9144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15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500" t="15926" r="17500" b="11482"/>
          <a:stretch/>
        </p:blipFill>
        <p:spPr>
          <a:xfrm>
            <a:off x="571719" y="1905000"/>
            <a:ext cx="8567968" cy="4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93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0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10000" r="21667" b="14444"/>
          <a:stretch/>
        </p:blipFill>
        <p:spPr>
          <a:xfrm>
            <a:off x="609600" y="1524000"/>
            <a:ext cx="6781800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36263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err="1" smtClean="0"/>
              <a:t>Heroku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37016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3" t="7037" r="20834" b="17408"/>
          <a:stretch/>
        </p:blipFill>
        <p:spPr>
          <a:xfrm>
            <a:off x="0" y="838199"/>
            <a:ext cx="9008399" cy="50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10001" r="20833" b="17407"/>
          <a:stretch/>
        </p:blipFill>
        <p:spPr>
          <a:xfrm>
            <a:off x="0" y="990599"/>
            <a:ext cx="9067800" cy="49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1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8519" r="20833" b="17407"/>
          <a:stretch/>
        </p:blipFill>
        <p:spPr>
          <a:xfrm>
            <a:off x="228600" y="990599"/>
            <a:ext cx="8610600" cy="47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1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01" r="20833" b="17407"/>
          <a:stretch/>
        </p:blipFill>
        <p:spPr>
          <a:xfrm>
            <a:off x="0" y="1371600"/>
            <a:ext cx="901181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85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 smtClean="0"/>
              <a:t>heroku</a:t>
            </a:r>
            <a:r>
              <a:rPr lang="en-IN" dirty="0" smtClean="0"/>
              <a:t> </a:t>
            </a:r>
            <a:r>
              <a:rPr lang="en-IN" dirty="0" err="1"/>
              <a:t>addons:create</a:t>
            </a:r>
            <a:r>
              <a:rPr lang="en-IN" dirty="0"/>
              <a:t> </a:t>
            </a:r>
            <a:r>
              <a:rPr lang="en-IN" dirty="0" err="1"/>
              <a:t>heroku-postgresql:hobby-dev</a:t>
            </a:r>
            <a:endParaRPr lang="en-IN" dirty="0" smtClean="0"/>
          </a:p>
          <a:p>
            <a:r>
              <a:rPr lang="en-IN" dirty="0" err="1" smtClean="0"/>
              <a:t>heroku</a:t>
            </a:r>
            <a:r>
              <a:rPr lang="en-IN" dirty="0" smtClean="0"/>
              <a:t> </a:t>
            </a:r>
            <a:r>
              <a:rPr lang="en-IN" dirty="0" err="1"/>
              <a:t>plugins:install</a:t>
            </a:r>
            <a:r>
              <a:rPr lang="en-IN" dirty="0"/>
              <a:t> </a:t>
            </a:r>
            <a:r>
              <a:rPr lang="en-IN" dirty="0" err="1" smtClean="0"/>
              <a:t>heroku</a:t>
            </a:r>
            <a:r>
              <a:rPr lang="en-IN" dirty="0" smtClean="0"/>
              <a:t>-cli-deploy</a:t>
            </a:r>
          </a:p>
          <a:p>
            <a:r>
              <a:rPr lang="en-IN" dirty="0" err="1"/>
              <a:t>heroku</a:t>
            </a:r>
            <a:r>
              <a:rPr lang="en-IN" dirty="0"/>
              <a:t> create --</a:t>
            </a:r>
            <a:r>
              <a:rPr lang="en-IN" dirty="0" smtClean="0"/>
              <a:t>no-remote</a:t>
            </a:r>
          </a:p>
          <a:p>
            <a:r>
              <a:rPr lang="en-US" dirty="0" err="1"/>
              <a:t>heroku</a:t>
            </a:r>
            <a:r>
              <a:rPr lang="en-US" dirty="0"/>
              <a:t> </a:t>
            </a:r>
            <a:r>
              <a:rPr lang="en-US" dirty="0" err="1"/>
              <a:t>deploy:jar</a:t>
            </a:r>
            <a:r>
              <a:rPr lang="en-US" dirty="0"/>
              <a:t> target/my-app.jar --app </a:t>
            </a:r>
            <a:r>
              <a:rPr lang="en-US" dirty="0" smtClean="0"/>
              <a:t>sushi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Using the </a:t>
            </a:r>
            <a:r>
              <a:rPr lang="en-US" dirty="0" err="1">
                <a:hlinkClick r:id="rId2"/>
              </a:rPr>
              <a:t>Heroku</a:t>
            </a:r>
            <a:r>
              <a:rPr lang="en-US" dirty="0">
                <a:hlinkClick r:id="rId2"/>
              </a:rPr>
              <a:t> Deploy CLI plugin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82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71306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Date and Time</a:t>
            </a:r>
            <a:r>
              <a:rPr lang="en-US" dirty="0"/>
              <a:t>: Millisecond precision and easily sort able.</a:t>
            </a:r>
          </a:p>
          <a:p>
            <a:pPr fontAlgn="base"/>
            <a:r>
              <a:rPr lang="en-US" b="1" dirty="0"/>
              <a:t>Log Level:</a:t>
            </a:r>
            <a:r>
              <a:rPr lang="en-US" dirty="0"/>
              <a:t> ERROR, WARN, INFO, DEBUG or TRACE.</a:t>
            </a:r>
          </a:p>
          <a:p>
            <a:pPr fontAlgn="base"/>
            <a:r>
              <a:rPr lang="en-US" b="1" dirty="0"/>
              <a:t>Process ID.</a:t>
            </a:r>
            <a:endParaRPr lang="en-US" dirty="0"/>
          </a:p>
          <a:p>
            <a:pPr fontAlgn="base"/>
            <a:r>
              <a:rPr lang="en-US" dirty="0"/>
              <a:t>A</a:t>
            </a:r>
            <a:r>
              <a:rPr lang="en-US" b="1" dirty="0"/>
              <a:t> — </a:t>
            </a:r>
            <a:r>
              <a:rPr lang="en-US" dirty="0"/>
              <a:t>Separator to distinguish the start of actual log messages.</a:t>
            </a:r>
          </a:p>
          <a:p>
            <a:pPr fontAlgn="base"/>
            <a:r>
              <a:rPr lang="en-US" b="1" dirty="0"/>
              <a:t>Thread name:</a:t>
            </a:r>
            <a:r>
              <a:rPr lang="en-US" dirty="0"/>
              <a:t> Enclosed in square brackets (may be truncated for console output).</a:t>
            </a:r>
          </a:p>
          <a:p>
            <a:pPr fontAlgn="base"/>
            <a:r>
              <a:rPr lang="en-US" b="1" dirty="0"/>
              <a:t>Logger name:</a:t>
            </a:r>
            <a:r>
              <a:rPr lang="en-US" dirty="0"/>
              <a:t> This is usually the source class name (often abbreviated).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Logging Configuration in Spring Boot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83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Internationalization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456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grid: Spring Data </a:t>
            </a:r>
            <a:r>
              <a:rPr lang="en-US" b="1" dirty="0" err="1"/>
              <a:t>Gemfire</a:t>
            </a:r>
            <a:r>
              <a:rPr lang="en-US" b="1" dirty="0"/>
              <a:t>, </a:t>
            </a:r>
            <a:r>
              <a:rPr lang="en-US" b="1" dirty="0" err="1"/>
              <a:t>Solr</a:t>
            </a:r>
            <a:r>
              <a:rPr lang="en-US" b="1" dirty="0"/>
              <a:t> and </a:t>
            </a:r>
            <a:r>
              <a:rPr lang="en-US" b="1" dirty="0" err="1"/>
              <a:t>Elasticsearch</a:t>
            </a:r>
            <a:endParaRPr lang="en-US" b="1" dirty="0"/>
          </a:p>
          <a:p>
            <a:r>
              <a:rPr lang="en-IN" dirty="0"/>
              <a:t>! </a:t>
            </a:r>
            <a:r>
              <a:rPr lang="en-IN" b="1" dirty="0" err="1"/>
              <a:t>Websocket</a:t>
            </a:r>
            <a:endParaRPr lang="en-IN" b="1" dirty="0"/>
          </a:p>
          <a:p>
            <a:r>
              <a:rPr lang="en-IN" dirty="0"/>
              <a:t>! </a:t>
            </a:r>
            <a:r>
              <a:rPr lang="en-IN" b="1" dirty="0"/>
              <a:t>Web services</a:t>
            </a:r>
          </a:p>
          <a:p>
            <a:r>
              <a:rPr lang="en-US" dirty="0"/>
              <a:t>! </a:t>
            </a:r>
            <a:r>
              <a:rPr lang="en-US" b="1" dirty="0"/>
              <a:t>Mobile &amp; Social (Facebook, Twitter and LinkedIn)</a:t>
            </a:r>
          </a:p>
          <a:p>
            <a:r>
              <a:rPr lang="en-US" dirty="0"/>
              <a:t>! </a:t>
            </a:r>
            <a:r>
              <a:rPr lang="en-US" b="1" dirty="0"/>
              <a:t>Reactor for events and </a:t>
            </a:r>
            <a:r>
              <a:rPr lang="en-US" b="1" dirty="0" err="1"/>
              <a:t>async</a:t>
            </a:r>
            <a:r>
              <a:rPr lang="en-US" b="1" dirty="0"/>
              <a:t> processing</a:t>
            </a:r>
          </a:p>
          <a:p>
            <a:r>
              <a:rPr lang="en-IN" dirty="0"/>
              <a:t>! </a:t>
            </a:r>
            <a:r>
              <a:rPr lang="en-IN" b="1" dirty="0"/>
              <a:t>Jersey</a:t>
            </a:r>
          </a:p>
          <a:p>
            <a:r>
              <a:rPr lang="en-IN" dirty="0"/>
              <a:t>! </a:t>
            </a:r>
            <a:r>
              <a:rPr lang="en-IN" b="1" dirty="0"/>
              <a:t>JTA</a:t>
            </a:r>
          </a:p>
          <a:p>
            <a:r>
              <a:rPr lang="en-IN" dirty="0"/>
              <a:t>! </a:t>
            </a:r>
            <a:r>
              <a:rPr lang="en-IN" b="1" dirty="0"/>
              <a:t>Email, </a:t>
            </a:r>
            <a:r>
              <a:rPr lang="en-IN" b="1" dirty="0" err="1"/>
              <a:t>CRaSH</a:t>
            </a:r>
            <a:r>
              <a:rPr lang="en-IN" b="1" dirty="0"/>
              <a:t>, AOP (AspectJ)</a:t>
            </a:r>
          </a:p>
          <a:p>
            <a:r>
              <a:rPr lang="en-US" dirty="0"/>
              <a:t>! </a:t>
            </a:r>
            <a:r>
              <a:rPr lang="en-US" b="1" dirty="0"/>
              <a:t>Actuator features (Security, Audit, Metrics, Trace)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Currently Available </a:t>
            </a:r>
            <a:r>
              <a:rPr lang="en-IN" dirty="0" err="1" smtClean="0"/>
              <a:t>AutoConfiguration</a:t>
            </a:r>
            <a:r>
              <a:rPr lang="en-IN" dirty="0" smtClean="0"/>
              <a:t> Behaviour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024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Actuator </a:t>
            </a:r>
            <a:r>
              <a:rPr lang="en-US" dirty="0"/>
              <a:t>brings production-ready features to our application.</a:t>
            </a:r>
          </a:p>
          <a:p>
            <a:r>
              <a:rPr lang="en-US" b="1" dirty="0"/>
              <a:t>Monitoring our app, gathering metrics, understanding traffic or the state of our database becomes trivial with this dependency</a:t>
            </a:r>
            <a:r>
              <a:rPr lang="en-US" b="1" dirty="0" smtClean="0"/>
              <a:t>.</a:t>
            </a:r>
          </a:p>
          <a:p>
            <a:r>
              <a:rPr lang="en-US" dirty="0"/>
              <a:t>Actuator is mainly used to </a:t>
            </a:r>
            <a:r>
              <a:rPr lang="en-US" b="1" dirty="0"/>
              <a:t>expose operational information about the running application</a:t>
            </a:r>
            <a:r>
              <a:rPr lang="en-US" dirty="0"/>
              <a:t> – health, metrics, info, dump, </a:t>
            </a:r>
            <a:r>
              <a:rPr lang="en-US" dirty="0" err="1"/>
              <a:t>env</a:t>
            </a:r>
            <a:r>
              <a:rPr lang="en-US" dirty="0"/>
              <a:t>, etc. It uses HTTP endpoints or JMX beans to enable us to interact with it.</a:t>
            </a:r>
          </a:p>
          <a:p>
            <a:r>
              <a:rPr lang="en-US" dirty="0"/>
              <a:t>Once this dependency is on the </a:t>
            </a:r>
            <a:r>
              <a:rPr lang="en-US" dirty="0" err="1"/>
              <a:t>classpath</a:t>
            </a:r>
            <a:r>
              <a:rPr lang="en-US" dirty="0"/>
              <a:t> several endpoints are available for us out of the box. As with most Spring modules, we can easily configure or extend it in many ways.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Actuator</a:t>
            </a:r>
          </a:p>
        </p:txBody>
      </p:sp>
    </p:spTree>
    <p:extLst>
      <p:ext uri="{BB962C8B-B14F-4D97-AF65-F5344CB8AC3E}">
        <p14:creationId xmlns:p14="http://schemas.microsoft.com/office/powerpoint/2010/main" val="1884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Adds common non-functional features to your application and </a:t>
            </a:r>
            <a:r>
              <a:rPr lang="en-US" dirty="0" smtClean="0"/>
              <a:t>exposes endpoints </a:t>
            </a:r>
            <a:r>
              <a:rPr lang="en-US" dirty="0"/>
              <a:t>to interact with them (REST, JMX)</a:t>
            </a:r>
          </a:p>
          <a:p>
            <a:pPr marL="225425" lvl="1" indent="0">
              <a:buNone/>
            </a:pPr>
            <a:r>
              <a:rPr lang="en-US" dirty="0"/>
              <a:t>• Secure endpoints: /</a:t>
            </a:r>
            <a:r>
              <a:rPr lang="en-US" dirty="0" err="1"/>
              <a:t>env</a:t>
            </a:r>
            <a:r>
              <a:rPr lang="en-US" dirty="0"/>
              <a:t>, /metrics, /trace, /dump, /shutdown, /beans, /</a:t>
            </a:r>
          </a:p>
          <a:p>
            <a:pPr marL="225425" lvl="1" indent="0">
              <a:buNone/>
            </a:pPr>
            <a:r>
              <a:rPr lang="en-US" dirty="0" err="1"/>
              <a:t>autoconfig</a:t>
            </a:r>
            <a:r>
              <a:rPr lang="en-US" dirty="0"/>
              <a:t>, /</a:t>
            </a:r>
            <a:r>
              <a:rPr lang="en-US" dirty="0" err="1"/>
              <a:t>configprops</a:t>
            </a:r>
            <a:r>
              <a:rPr lang="en-US" dirty="0"/>
              <a:t>, /mappings</a:t>
            </a:r>
          </a:p>
          <a:p>
            <a:pPr marL="225425" lvl="1" indent="0">
              <a:buNone/>
            </a:pPr>
            <a:r>
              <a:rPr lang="en-US" dirty="0"/>
              <a:t>• /info</a:t>
            </a:r>
          </a:p>
          <a:p>
            <a:pPr marL="225425" lvl="1" indent="0">
              <a:buNone/>
            </a:pPr>
            <a:r>
              <a:rPr lang="en-US" dirty="0"/>
              <a:t>• /health</a:t>
            </a:r>
          </a:p>
          <a:p>
            <a:pPr marL="225425" lvl="1" indent="0">
              <a:buNone/>
            </a:pPr>
            <a:r>
              <a:rPr lang="en-US" dirty="0"/>
              <a:t>• Audit</a:t>
            </a:r>
          </a:p>
          <a:p>
            <a:pPr marL="0" indent="0">
              <a:buNone/>
            </a:pPr>
            <a:r>
              <a:rPr lang="en-US" dirty="0"/>
              <a:t>If embedded in a web app or web service can use the same port or a different </a:t>
            </a:r>
            <a:r>
              <a:rPr lang="en-US" dirty="0" smtClean="0"/>
              <a:t>one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management.port</a:t>
            </a:r>
            <a:r>
              <a:rPr lang="en-US" dirty="0"/>
              <a:t>) and/or a different network interface (</a:t>
            </a:r>
            <a:r>
              <a:rPr lang="en-US" dirty="0" err="1"/>
              <a:t>management.address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and/or context path (</a:t>
            </a:r>
            <a:r>
              <a:rPr lang="en-US" dirty="0" err="1"/>
              <a:t>management.context</a:t>
            </a:r>
            <a:r>
              <a:rPr lang="en-US" dirty="0"/>
              <a:t>-path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Actuator</a:t>
            </a:r>
          </a:p>
        </p:txBody>
      </p:sp>
    </p:spTree>
    <p:extLst>
      <p:ext uri="{BB962C8B-B14F-4D97-AF65-F5344CB8AC3E}">
        <p14:creationId xmlns:p14="http://schemas.microsoft.com/office/powerpoint/2010/main" val="51255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smtClean="0"/>
              <a:t>Actuator – spring –data-</a:t>
            </a:r>
            <a:r>
              <a:rPr lang="en-IN" dirty="0" err="1" smtClean="0"/>
              <a:t>hal</a:t>
            </a:r>
            <a:r>
              <a:rPr lang="en-IN" dirty="0"/>
              <a:t>-browser</a:t>
            </a:r>
            <a:br>
              <a:rPr lang="en-IN" dirty="0"/>
            </a:br>
            <a:r>
              <a:rPr lang="en-IN" dirty="0"/>
              <a:t>http://</a:t>
            </a:r>
            <a:r>
              <a:rPr lang="en-IN" dirty="0" smtClean="0"/>
              <a:t>localhost:6060/browser/index.html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4780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167" t="42593"/>
          <a:stretch/>
        </p:blipFill>
        <p:spPr>
          <a:xfrm>
            <a:off x="161693" y="1828800"/>
            <a:ext cx="8841166" cy="37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33" t="7879" b="17274"/>
          <a:stretch/>
        </p:blipFill>
        <p:spPr>
          <a:xfrm>
            <a:off x="222182" y="1295400"/>
            <a:ext cx="88456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37" b="55926"/>
          <a:stretch/>
        </p:blipFill>
        <p:spPr>
          <a:xfrm>
            <a:off x="-29737" y="2362200"/>
            <a:ext cx="9144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4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0" b="32222"/>
          <a:stretch/>
        </p:blipFill>
        <p:spPr>
          <a:xfrm>
            <a:off x="304799" y="1600200"/>
            <a:ext cx="866431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4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/>
              <a:t>SpringBoot</a:t>
            </a:r>
            <a:r>
              <a:rPr lang="en-IN" b="0" dirty="0"/>
              <a:t> = a Sub-Project </a:t>
            </a:r>
            <a:r>
              <a:rPr lang="en-IN" b="0" dirty="0" smtClean="0"/>
              <a:t>of </a:t>
            </a:r>
            <a:r>
              <a:rPr lang="en-IN" b="0" dirty="0" err="1" smtClean="0"/>
              <a:t>SpringFramework</a:t>
            </a:r>
            <a:endParaRPr lang="en-IN" dirty="0"/>
          </a:p>
        </p:txBody>
      </p:sp>
      <p:pic>
        <p:nvPicPr>
          <p:cNvPr id="2050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514600"/>
            <a:ext cx="8839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03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.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000" dirty="0" smtClean="0"/>
              <a:t>SECURING </a:t>
            </a:r>
            <a:r>
              <a:rPr lang="en-IN" sz="2000" dirty="0"/>
              <a:t>AN APPLICATION WITH SPRING BOOT AND SPRING SECURITY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1026" name="Picture 2" descr="Spring Security Java Based Configu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81746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999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EnableGlobalMethodSecurity</a:t>
            </a:r>
            <a:r>
              <a:rPr lang="en-US" dirty="0"/>
              <a:t> provides AOP security on methods, some of annotation it will enable are </a:t>
            </a:r>
            <a:r>
              <a:rPr lang="en-US" dirty="0" err="1"/>
              <a:t>PreAuthorize</a:t>
            </a:r>
            <a:r>
              <a:rPr lang="en-US" dirty="0"/>
              <a:t> </a:t>
            </a:r>
            <a:r>
              <a:rPr lang="en-US" dirty="0" err="1"/>
              <a:t>PostAuthorize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EnableGlobalMethodSecurity</a:t>
            </a:r>
            <a:r>
              <a:rPr lang="en-US" sz="2400" dirty="0" smtClean="0"/>
              <a:t> vs Enable Web Security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43523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.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000" dirty="0" smtClean="0"/>
              <a:t>SECURING </a:t>
            </a:r>
            <a:r>
              <a:rPr lang="en-IN" sz="2000" dirty="0"/>
              <a:t>AN APPLICATION WITH SPRING BOOT AND SPRING SECURITY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2050" name="Picture 2" descr="Filter chain delegating to a Servl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t="5263" r="20463" b="5263"/>
          <a:stretch/>
        </p:blipFill>
        <p:spPr bwMode="auto">
          <a:xfrm>
            <a:off x="990599" y="1752600"/>
            <a:ext cx="332814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curity Filter Disp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52600"/>
            <a:ext cx="5066187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87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.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2000" dirty="0" smtClean="0"/>
              <a:t>SECURING </a:t>
            </a:r>
            <a:r>
              <a:rPr lang="en-IN" sz="2000" dirty="0"/>
              <a:t>AN APPLICATION WITH SPRING BOOT AND SPRING SECURITY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752600"/>
            <a:ext cx="77343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4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 smtClean="0"/>
              <a:t>Spring Integration Framework.</a:t>
            </a:r>
          </a:p>
          <a:p>
            <a:pPr lvl="1"/>
            <a:r>
              <a:rPr lang="en-US" dirty="0" smtClean="0"/>
              <a:t>Message, Channel and Adapter</a:t>
            </a:r>
          </a:p>
          <a:p>
            <a:pPr lvl="1"/>
            <a:r>
              <a:rPr lang="en-US" dirty="0" smtClean="0"/>
              <a:t>Understood the different Component Integration</a:t>
            </a:r>
          </a:p>
          <a:p>
            <a:pPr lvl="1"/>
            <a:r>
              <a:rPr lang="en-US" dirty="0" smtClean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/>
              <a:t>SpringBoot</a:t>
            </a:r>
            <a:r>
              <a:rPr lang="en-IN" b="0" dirty="0"/>
              <a:t> = a Sub-Project </a:t>
            </a:r>
            <a:r>
              <a:rPr lang="en-IN" b="0" dirty="0" smtClean="0"/>
              <a:t>of </a:t>
            </a:r>
            <a:r>
              <a:rPr lang="en-IN" b="0" dirty="0" err="1" smtClean="0"/>
              <a:t>SpringFramework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76" y="1371600"/>
            <a:ext cx="3999000" cy="48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599"/>
            <a:ext cx="7737623" cy="56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Modules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824216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3307</TotalTime>
  <Words>1314</Words>
  <Application>Microsoft Office PowerPoint</Application>
  <PresentationFormat>On-screen Show (4:3)</PresentationFormat>
  <Paragraphs>199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Arial-BoldMT</vt:lpstr>
      <vt:lpstr>Calibri</vt:lpstr>
      <vt:lpstr>Courier</vt:lpstr>
      <vt:lpstr>Courier-Bold</vt:lpstr>
      <vt:lpstr>CourierNewPSMT</vt:lpstr>
      <vt:lpstr>Wingdings-Regular</vt:lpstr>
      <vt:lpstr>Pencils_02_2012</vt:lpstr>
      <vt:lpstr>PowerPoint Presentation</vt:lpstr>
      <vt:lpstr>Spring Boot</vt:lpstr>
      <vt:lpstr>Spring Boot</vt:lpstr>
      <vt:lpstr>PowerPoint Presentation</vt:lpstr>
      <vt:lpstr>Spring Boot</vt:lpstr>
      <vt:lpstr>SpringBoot = a Sub-Project of SpringFramework</vt:lpstr>
      <vt:lpstr>SpringBoot = a Sub-Project of SpringFramework</vt:lpstr>
      <vt:lpstr>PowerPoint Presentation</vt:lpstr>
      <vt:lpstr>Spring Boot Modules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Installation</vt:lpstr>
      <vt:lpstr>Servlet Containers </vt:lpstr>
      <vt:lpstr>How to use Spring Boot</vt:lpstr>
      <vt:lpstr>What is Pivotal</vt:lpstr>
      <vt:lpstr> Installing the Spring Boot CLI </vt:lpstr>
      <vt:lpstr>Manual Installation </vt:lpstr>
      <vt:lpstr>Manual Installation </vt:lpstr>
      <vt:lpstr>Manual Installation </vt:lpstr>
      <vt:lpstr>Manual Installation </vt:lpstr>
      <vt:lpstr>Packaging For Production</vt:lpstr>
      <vt:lpstr>Packaging For Production</vt:lpstr>
      <vt:lpstr>PowerPoint Presentation</vt:lpstr>
      <vt:lpstr>PowerPoint Presentation</vt:lpstr>
      <vt:lpstr>Logging Configuration in Spring Boot </vt:lpstr>
      <vt:lpstr>     How to Deploy Spring Boot Application to Cloud Foundry Platform </vt:lpstr>
      <vt:lpstr>Cloud Foundary Providers</vt:lpstr>
      <vt:lpstr>Cloud Foundry Installation for Windows </vt:lpstr>
      <vt:lpstr>Cloud Foundry Installation for Windows </vt:lpstr>
      <vt:lpstr>PowerPoint Presentation</vt:lpstr>
      <vt:lpstr>PowerPoint Presentation</vt:lpstr>
      <vt:lpstr>PowerPoint Presentation</vt:lpstr>
      <vt:lpstr>Login and logout from PWS Console using CLI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Heroku Deploy CLI plugin </vt:lpstr>
      <vt:lpstr>Logging Configuration in Spring Boot </vt:lpstr>
      <vt:lpstr>PowerPoint Presentation</vt:lpstr>
      <vt:lpstr>Currently Available AutoConfiguration Behaviour</vt:lpstr>
      <vt:lpstr>The Actuator</vt:lpstr>
      <vt:lpstr>The Actuator</vt:lpstr>
      <vt:lpstr>The Actuator – spring –data-hal-browser http://localhost:6060/browser/index.html</vt:lpstr>
      <vt:lpstr>Spring Boot Security</vt:lpstr>
      <vt:lpstr>Spring Boot Security</vt:lpstr>
      <vt:lpstr>Spring Boot Security</vt:lpstr>
      <vt:lpstr>Spring Boot Security</vt:lpstr>
      <vt:lpstr>.   SECURING AN APPLICATION WITH SPRING BOOT AND SPRING SECURITY </vt:lpstr>
      <vt:lpstr>EnableGlobalMethodSecurity vs Enable Web Security </vt:lpstr>
      <vt:lpstr>.   SECURING AN APPLICATION WITH SPRING BOOT AND SPRING SECURITY </vt:lpstr>
      <vt:lpstr>.   SECURING AN APPLICATION WITH SPRING BOOT AND SPRING SECURITY 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Bala</cp:lastModifiedBy>
  <cp:revision>360</cp:revision>
  <dcterms:created xsi:type="dcterms:W3CDTF">2012-03-13T15:47:14Z</dcterms:created>
  <dcterms:modified xsi:type="dcterms:W3CDTF">2018-09-17T18:24:06Z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